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308" r:id="rId3"/>
    <p:sldId id="321" r:id="rId4"/>
    <p:sldId id="301" r:id="rId5"/>
    <p:sldId id="302" r:id="rId6"/>
    <p:sldId id="316" r:id="rId7"/>
    <p:sldId id="312" r:id="rId8"/>
    <p:sldId id="322" r:id="rId9"/>
    <p:sldId id="305" r:id="rId10"/>
    <p:sldId id="319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697" autoAdjust="0"/>
    <p:restoredTop sz="94671" autoAdjust="0"/>
  </p:normalViewPr>
  <p:slideViewPr>
    <p:cSldViewPr>
      <p:cViewPr varScale="1">
        <p:scale>
          <a:sx n="65" d="100"/>
          <a:sy n="65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World Rank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7246822930174619E-2"/>
                  <c:y val="-3.7080010487511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122503730851485E-2"/>
                  <c:y val="-5.562001573126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ar-E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2011-2012</c:v>
                </c:pt>
                <c:pt idx="1">
                  <c:v>2015-2016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350</c:v>
                </c:pt>
                <c:pt idx="1">
                  <c:v>3600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456104"/>
        <c:axId val="83456496"/>
        <c:axId val="0"/>
      </c:bar3DChart>
      <c:dateAx>
        <c:axId val="83456104"/>
        <c:scaling>
          <c:orientation val="minMax"/>
        </c:scaling>
        <c:delete val="1"/>
        <c:axPos val="b"/>
        <c:numFmt formatCode="#,##0;\-#,##0" sourceLinked="0"/>
        <c:majorTickMark val="out"/>
        <c:minorTickMark val="none"/>
        <c:tickLblPos val="nextTo"/>
        <c:crossAx val="83456496"/>
        <c:crosses val="autoZero"/>
        <c:auto val="0"/>
        <c:lblOffset val="100"/>
        <c:baseTimeUnit val="days"/>
      </c:dateAx>
      <c:valAx>
        <c:axId val="83456496"/>
        <c:scaling>
          <c:orientation val="minMax"/>
          <c:max val="4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ar-EG"/>
          </a:p>
        </c:txPr>
        <c:crossAx val="83456104"/>
        <c:crosses val="autoZero"/>
        <c:crossBetween val="between"/>
        <c:majorUnit val="5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ar-E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906085645894361"/>
          <c:y val="2.7276197800085139E-2"/>
          <c:w val="0.80093914354105633"/>
          <c:h val="0.910567556062124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World Rank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372957597969395E-2"/>
                  <c:y val="-4.1856058005245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372957597969395E-2"/>
                  <c:y val="-5.2320072506557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ar-E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2011-2012</c:v>
                </c:pt>
                <c:pt idx="1">
                  <c:v>2015-2016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108</c:v>
                </c:pt>
                <c:pt idx="1">
                  <c:v>2743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207728"/>
        <c:axId val="187208120"/>
        <c:axId val="0"/>
      </c:bar3DChart>
      <c:dateAx>
        <c:axId val="187207728"/>
        <c:scaling>
          <c:orientation val="minMax"/>
        </c:scaling>
        <c:delete val="1"/>
        <c:axPos val="b"/>
        <c:numFmt formatCode="#,##0;\-#,##0" sourceLinked="0"/>
        <c:majorTickMark val="out"/>
        <c:minorTickMark val="none"/>
        <c:tickLblPos val="nextTo"/>
        <c:crossAx val="187208120"/>
        <c:crosses val="autoZero"/>
        <c:auto val="0"/>
        <c:lblOffset val="100"/>
        <c:baseTimeUnit val="days"/>
      </c:dateAx>
      <c:valAx>
        <c:axId val="187208120"/>
        <c:scaling>
          <c:orientation val="minMax"/>
          <c:max val="4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ar-EG"/>
          </a:p>
        </c:txPr>
        <c:crossAx val="187207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ar-E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Benha</a:t>
            </a:r>
            <a:r>
              <a:rPr lang="en-US" baseline="0" dirty="0" smtClean="0"/>
              <a:t> University </a:t>
            </a:r>
            <a:r>
              <a:rPr lang="en-US" dirty="0" smtClean="0"/>
              <a:t>World </a:t>
            </a:r>
            <a:r>
              <a:rPr lang="en-US" dirty="0"/>
              <a:t>rank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146498569124504"/>
          <c:y val="0.16604636235980913"/>
          <c:w val="0.75070473211737221"/>
          <c:h val="0.792758011872554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World rank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dPt>
            <c:idx val="2"/>
            <c:bubble3D val="0"/>
            <c:spPr>
              <a:ln w="76200" cmpd="sng"/>
            </c:spPr>
          </c:dPt>
          <c:dLbls>
            <c:dLbl>
              <c:idx val="4"/>
              <c:layout>
                <c:manualLayout>
                  <c:x val="3.0408498672561284E-3"/>
                  <c:y val="-1.85986687621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Sheet1!$A$3:$A$7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10250</c:v>
                </c:pt>
                <c:pt idx="1">
                  <c:v>6120</c:v>
                </c:pt>
                <c:pt idx="2">
                  <c:v>2573</c:v>
                </c:pt>
                <c:pt idx="3">
                  <c:v>1590</c:v>
                </c:pt>
                <c:pt idx="4">
                  <c:v>1419</c:v>
                </c:pt>
                <c:pt idx="5">
                  <c:v>1238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75"/>
          <c:upBars/>
          <c:downBars/>
        </c:upDownBars>
        <c:marker val="1"/>
        <c:smooth val="0"/>
        <c:axId val="187210080"/>
        <c:axId val="187210472"/>
      </c:lineChart>
      <c:catAx>
        <c:axId val="1872100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87210472"/>
        <c:crosses val="autoZero"/>
        <c:auto val="1"/>
        <c:lblAlgn val="ctr"/>
        <c:lblOffset val="100"/>
        <c:noMultiLvlLbl val="0"/>
      </c:catAx>
      <c:valAx>
        <c:axId val="187210472"/>
        <c:scaling>
          <c:orientation val="maxMin"/>
          <c:max val="150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7210080"/>
        <c:crosses val="autoZero"/>
        <c:crossBetween val="between"/>
        <c:majorUnit val="20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ar-EG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en-US" smtClean="0"/>
              <a:t>Solutions to Egyptian Higher Education Problems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8EA3003-9966-42D2-9EE1-33BEA9218B2C}" type="datetime8">
              <a:rPr lang="ar-EG" smtClean="0"/>
              <a:t>24 نيسان، 16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8DF5143-11DF-4926-884C-FD53A764F93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897566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en-US" smtClean="0"/>
              <a:t>Solutions to Egyptian Higher Education Problems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B9B3CB8-25FE-4E6A-87F1-E95D6E95C04A}" type="datetime8">
              <a:rPr lang="ar-EG" smtClean="0"/>
              <a:t>24 نيسان، 16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9A6F09-F62B-4EA4-B2B2-8CA4D727647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29142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A6F09-F62B-4EA4-B2B2-8CA4D7276479}" type="slidenum">
              <a:rPr lang="ar-EG" smtClean="0"/>
              <a:t>1</a:t>
            </a:fld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63E8FD7-B5F9-4CDC-9015-24C032EB555D}" type="datetime8">
              <a:rPr lang="ar-EG" smtClean="0"/>
              <a:t>24 نيسان، 16</a:t>
            </a:fld>
            <a:endParaRPr lang="ar-EG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Solutions to Egyptian Higher Education Problems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5393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Solutions to Egyptian Higher Education Problems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9B3CB8-25FE-4E6A-87F1-E95D6E95C04A}" type="datetime8">
              <a:rPr lang="ar-EG" smtClean="0"/>
              <a:t>24 نيسان، 16</a:t>
            </a:fld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6F09-F62B-4EA4-B2B2-8CA4D7276479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457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3598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497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2458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1777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2297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876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2241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477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9902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984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30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4126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940" y="1597442"/>
            <a:ext cx="7342120" cy="1754326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Internationalization in Egyptian Universities: Opportunities &amp; Challenges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8526" y="3809364"/>
            <a:ext cx="7326948" cy="892552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effectLst/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US" sz="2400" b="1" cap="all" dirty="0" smtClean="0">
                <a:ln w="0"/>
                <a:effectLst/>
                <a:latin typeface="Times New Roman" pitchFamily="18" charset="0"/>
                <a:cs typeface="Times New Roman" pitchFamily="18" charset="0"/>
              </a:rPr>
              <a:t>Prof. Ali Shams El Din</a:t>
            </a:r>
          </a:p>
        </p:txBody>
      </p:sp>
      <p:pic>
        <p:nvPicPr>
          <p:cNvPr id="7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7698"/>
            <a:ext cx="1401270" cy="95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09548" y="6156012"/>
            <a:ext cx="55987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en-US" dirty="0" smtClean="0">
                <a:latin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+mj-cs"/>
              </a:rPr>
              <a:t>global 2016, Cape Town, South Africa</a:t>
            </a:r>
            <a:endParaRPr lang="ar-EG" dirty="0">
              <a:latin typeface="Andalus" pitchFamily="18" charset="-78"/>
              <a:cs typeface="+mj-cs"/>
            </a:endParaRPr>
          </a:p>
        </p:txBody>
      </p:sp>
      <p:pic>
        <p:nvPicPr>
          <p:cNvPr id="8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66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72622" y="5036983"/>
            <a:ext cx="559875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President</a:t>
            </a:r>
          </a:p>
          <a:p>
            <a:pPr algn="ctr" rt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Benha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pPr algn="ctr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ar-EG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Requirements For Successful International Strategic Partnership</a:t>
            </a: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916832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-180528" y="2348880"/>
            <a:ext cx="8496944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914400" lvl="1" indent="-457200" algn="l" rtl="0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Win-win relationship.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Co-finance.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Strong focus on the areas of common interest.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Government to government agreement/relationship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94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>
              <a:lnSpc>
                <a:spcPct val="150000"/>
              </a:lnSpc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Higher Education Reform In Egypt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83568" y="1340768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9512" y="1121831"/>
            <a:ext cx="9361040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>
              <a:lnSpc>
                <a:spcPct val="125000"/>
              </a:lnSpc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25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Developing a strategy for internationalization &amp; ranking</a:t>
            </a:r>
          </a:p>
          <a:p>
            <a:pPr algn="ctr" rtl="0">
              <a:lnSpc>
                <a:spcPct val="125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000" lvl="2" indent="-457200" algn="l" rtl="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Comprehensive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internationalization strategy.</a:t>
            </a:r>
          </a:p>
          <a:p>
            <a:pPr marL="36000" lvl="2" indent="-457200" algn="l" rtl="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Reducing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over–regulations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bureaucratic procedures.</a:t>
            </a:r>
          </a:p>
          <a:p>
            <a:pPr marL="36000" lvl="2" indent="-457200" algn="l" rtl="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Encouraging language learning.</a:t>
            </a:r>
          </a:p>
          <a:p>
            <a:pPr marL="36000" lvl="2" indent="-457200" algn="l" rtl="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Qualification framework aligned with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international  </a:t>
            </a:r>
          </a:p>
          <a:p>
            <a:pPr marL="0" lvl="2" algn="l" rtl="0">
              <a:lnSpc>
                <a:spcPct val="125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developments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000" lvl="2" indent="-457200" algn="l" rtl="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Enhancing the international ranking.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36000" indent="-457200" algn="l" rtl="0">
              <a:lnSpc>
                <a:spcPct val="125000"/>
              </a:lnSpc>
              <a:buFont typeface="Arial" pitchFamily="34" charset="0"/>
              <a:buChar char="•"/>
            </a:pP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6000" algn="l" rtl="0">
              <a:lnSpc>
                <a:spcPct val="125000"/>
              </a:lnSpc>
            </a:pP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6000" lvl="3" indent="-457200" algn="l" rtl="0">
              <a:lnSpc>
                <a:spcPct val="125000"/>
              </a:lnSpc>
              <a:buFont typeface="Arial" pitchFamily="34" charset="0"/>
              <a:buChar char="•"/>
            </a:pPr>
            <a:endParaRPr lang="ar-E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Opportunities Offered To Students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2125300"/>
            <a:ext cx="8604448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Diverse learning, tolerance &amp; cross-cultural sensitivity.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Research capabilities &amp; innovation. 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New mobility schemes. 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Unified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multi-disciplinary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diplomas &amp; curricula.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Graduates being globally oriented.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endParaRPr lang="ar-E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2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Opportunities Offered To Institutions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1908696"/>
            <a:ext cx="8280920" cy="46166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Vision &amp; mission reshaped.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Funding &amp; resources generation.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International ranks enhancement.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Global community &amp; culture.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New schemes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staff mobility.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Engagement with the world of business.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endParaRPr lang="ar-E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4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Internationalization In Egyptian Universities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1772816"/>
            <a:ext cx="8280920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Mansoura-Manchester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for Medical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DAAD University-Business Partnership.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Newton-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Moshrafa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fund.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Egyptian cooperation.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French- Egyptian heritage perseveration.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endParaRPr lang="ar-E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5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Internationalization In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Benha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28" y="1778343"/>
            <a:ext cx="8548119" cy="50350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Collaboration with international universities. 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Strategic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partnership with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Huazhong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Agriculture University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Cino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-Egyptian center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Collaboration with the International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Organization (ILO).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Overseas students.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World rankings.</a:t>
            </a:r>
          </a:p>
          <a:p>
            <a:pPr algn="l" rtl="0">
              <a:lnSpc>
                <a:spcPct val="125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Internationalization In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Benha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70317855"/>
              </p:ext>
            </p:extLst>
          </p:nvPr>
        </p:nvGraphicFramePr>
        <p:xfrm>
          <a:off x="755576" y="2543418"/>
          <a:ext cx="3726668" cy="3550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54730476"/>
              </p:ext>
            </p:extLst>
          </p:nvPr>
        </p:nvGraphicFramePr>
        <p:xfrm>
          <a:off x="5076056" y="2584993"/>
          <a:ext cx="3763216" cy="364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691680" y="5975701"/>
            <a:ext cx="2336037" cy="261611"/>
            <a:chOff x="2349087" y="5450564"/>
            <a:chExt cx="2629247" cy="281011"/>
          </a:xfrm>
        </p:grpSpPr>
        <p:sp>
          <p:nvSpPr>
            <p:cNvPr id="25" name="TextBox 24"/>
            <p:cNvSpPr txBox="1"/>
            <p:nvPr/>
          </p:nvSpPr>
          <p:spPr>
            <a:xfrm>
              <a:off x="2349087" y="5450564"/>
              <a:ext cx="1215692" cy="28101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100" b="1" dirty="0" smtClean="0"/>
                <a:t>2011-2012</a:t>
              </a:r>
              <a:endParaRPr lang="ar-EG" sz="11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26869" y="5450564"/>
              <a:ext cx="1251465" cy="2810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100" b="1" dirty="0" smtClean="0"/>
                <a:t>2015-2016</a:t>
              </a:r>
              <a:endParaRPr lang="ar-EG" sz="1100" b="1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616" y="2204864"/>
            <a:ext cx="291210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Under-graduate</a:t>
            </a:r>
            <a:endParaRPr lang="en-US" sz="1600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63683" y="2226350"/>
            <a:ext cx="291210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Post-graduate</a:t>
            </a:r>
            <a:endParaRPr lang="en-US" sz="1600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084168" y="5975700"/>
            <a:ext cx="2196242" cy="261612"/>
            <a:chOff x="2349087" y="5450563"/>
            <a:chExt cx="2471906" cy="281013"/>
          </a:xfrm>
        </p:grpSpPr>
        <p:sp>
          <p:nvSpPr>
            <p:cNvPr id="33" name="TextBox 32"/>
            <p:cNvSpPr txBox="1"/>
            <p:nvPr/>
          </p:nvSpPr>
          <p:spPr>
            <a:xfrm>
              <a:off x="2349087" y="5450565"/>
              <a:ext cx="1165546" cy="28101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100" b="1" dirty="0" smtClean="0"/>
                <a:t>2011-2012</a:t>
              </a:r>
              <a:endParaRPr lang="ar-EG" sz="11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26869" y="5450563"/>
              <a:ext cx="1094124" cy="28101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100" b="1" dirty="0" smtClean="0"/>
                <a:t>2015-2016</a:t>
              </a:r>
              <a:endParaRPr lang="ar-EG" sz="1100" b="1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68387" y="1609636"/>
            <a:ext cx="61038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ea typeface="+mj-ea"/>
                <a:cs typeface="Times New Roman" pitchFamily="18" charset="0"/>
              </a:rPr>
              <a:t>Overseas Students Numbers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848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Internationalization In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Benha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34489542"/>
              </p:ext>
            </p:extLst>
          </p:nvPr>
        </p:nvGraphicFramePr>
        <p:xfrm>
          <a:off x="395536" y="1772816"/>
          <a:ext cx="8352928" cy="47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331640" y="6300023"/>
            <a:ext cx="6175568" cy="369337"/>
            <a:chOff x="1619672" y="5462888"/>
            <a:chExt cx="2859336" cy="396728"/>
          </a:xfrm>
        </p:grpSpPr>
        <p:sp>
          <p:nvSpPr>
            <p:cNvPr id="9" name="TextBox 8"/>
            <p:cNvSpPr txBox="1"/>
            <p:nvPr/>
          </p:nvSpPr>
          <p:spPr>
            <a:xfrm>
              <a:off x="1619672" y="5462888"/>
              <a:ext cx="360040" cy="39672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 smtClean="0"/>
                <a:t>2011</a:t>
              </a:r>
              <a:endParaRPr lang="ar-EG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59923" y="5462888"/>
              <a:ext cx="360040" cy="39672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 smtClean="0"/>
                <a:t>2013</a:t>
              </a:r>
              <a:endParaRPr lang="ar-EG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26106" y="5462888"/>
              <a:ext cx="327385" cy="39672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 smtClean="0"/>
                <a:t>2015</a:t>
              </a:r>
              <a:endParaRPr lang="ar-EG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86852" y="5462894"/>
              <a:ext cx="392156" cy="39672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 smtClean="0"/>
                <a:t>2016</a:t>
              </a:r>
              <a:endParaRPr lang="ar-EG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93159" y="5462888"/>
              <a:ext cx="360040" cy="39672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 smtClean="0"/>
                <a:t>2012</a:t>
              </a:r>
              <a:endParaRPr lang="ar-EG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26687" y="5462888"/>
              <a:ext cx="360040" cy="39672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 smtClean="0"/>
                <a:t>2014</a:t>
              </a:r>
              <a:endParaRPr lang="ar-EG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293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Challenges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520" y="1636058"/>
            <a:ext cx="8712968" cy="5221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Local needs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internationalization &amp; ranking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demands. 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Inequality.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Manipulation of research agendas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Intellectual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property. 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Irrelevant curricula &amp;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policies. 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Absence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internationalization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strategies.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Inadequate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funding, research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capacity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infrastructure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Brain-drain.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1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2178</TotalTime>
  <Words>306</Words>
  <Application>Microsoft Office PowerPoint</Application>
  <PresentationFormat>On-screen Show (4:3)</PresentationFormat>
  <Paragraphs>99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Andalus</vt:lpstr>
      <vt:lpstr>Arial</vt:lpstr>
      <vt:lpstr>Calibri</vt:lpstr>
      <vt:lpstr>Times New Roman</vt:lpstr>
      <vt:lpstr>Office Theme</vt:lpstr>
      <vt:lpstr>PowerPoint Presentation</vt:lpstr>
      <vt:lpstr>Higher Education Reform In Egypt </vt:lpstr>
      <vt:lpstr>Opportunities Offered To Students </vt:lpstr>
      <vt:lpstr>Opportunities Offered To Institutions </vt:lpstr>
      <vt:lpstr>Internationalization In Egyptian Universities </vt:lpstr>
      <vt:lpstr>Internationalization In Benha University </vt:lpstr>
      <vt:lpstr>Internationalization In Benha University </vt:lpstr>
      <vt:lpstr>Internationalization In Benha University </vt:lpstr>
      <vt:lpstr>Challenges </vt:lpstr>
      <vt:lpstr>Requirements For Successful International Strategic Partnership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</dc:creator>
  <cp:lastModifiedBy>AW</cp:lastModifiedBy>
  <cp:revision>97</cp:revision>
  <dcterms:created xsi:type="dcterms:W3CDTF">2015-05-05T03:08:29Z</dcterms:created>
  <dcterms:modified xsi:type="dcterms:W3CDTF">2016-04-24T10:07:44Z</dcterms:modified>
</cp:coreProperties>
</file>